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70" r:id="rId5"/>
    <p:sldId id="291" r:id="rId6"/>
    <p:sldId id="327" r:id="rId7"/>
    <p:sldId id="326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671" autoAdjust="0"/>
  </p:normalViewPr>
  <p:slideViewPr>
    <p:cSldViewPr>
      <p:cViewPr varScale="1">
        <p:scale>
          <a:sx n="52" d="100"/>
          <a:sy n="52" d="100"/>
        </p:scale>
        <p:origin x="-1404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0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96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91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79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0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3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1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53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6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6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14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CD2B6-091A-4E48-850B-6D7C7F97E604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2775F-1DC6-4F23-A715-D338C17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0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6172200" cy="1524000"/>
          </a:xfrm>
        </p:spPr>
        <p:txBody>
          <a:bodyPr/>
          <a:lstStyle/>
          <a:p>
            <a:r>
              <a:rPr lang="en-US" b="1" dirty="0" smtClean="0"/>
              <a:t>Chapter 2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04800" y="3291417"/>
            <a:ext cx="6172200" cy="14329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Section 6:</a:t>
            </a:r>
            <a:r>
              <a:rPr lang="en-US" sz="3600" dirty="0" smtClean="0"/>
              <a:t> Linear Inequalities in Two Variables</a:t>
            </a:r>
            <a:endParaRPr lang="en-ZW" sz="3600" dirty="0"/>
          </a:p>
          <a:p>
            <a:pPr marL="0" indent="0" algn="ctr">
              <a:buNone/>
            </a:pPr>
            <a:endParaRPr lang="en-ZW" sz="3600" dirty="0"/>
          </a:p>
          <a:p>
            <a:pPr algn="ctr"/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63142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6629400" cy="2133600"/>
          </a:xfrm>
        </p:spPr>
        <p:txBody>
          <a:bodyPr>
            <a:normAutofit/>
          </a:bodyPr>
          <a:lstStyle/>
          <a:p>
            <a:pPr marR="0" algn="l" rtl="0"/>
            <a:r>
              <a:rPr lang="en-US" sz="3200" b="0" i="0" u="none" strike="noStrike" baseline="0" dirty="0" smtClean="0">
                <a:latin typeface="Comic Sans MS"/>
              </a:rPr>
              <a:t>A </a:t>
            </a:r>
            <a:r>
              <a:rPr lang="en-US" sz="3200" b="1" i="0" u="sng" strike="noStrike" baseline="0" dirty="0" smtClean="0">
                <a:latin typeface="Comic Sans MS"/>
              </a:rPr>
              <a:t>linear inequality</a:t>
            </a:r>
            <a:r>
              <a:rPr lang="en-US" sz="3200" b="0" i="0" u="none" strike="noStrike" baseline="0" dirty="0" smtClean="0">
                <a:latin typeface="Comic Sans MS"/>
              </a:rPr>
              <a:t> in two variables is an inequality that can be written in one of the following forms: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3505200"/>
            <a:ext cx="3581400" cy="4953000"/>
          </a:xfrm>
        </p:spPr>
        <p:txBody>
          <a:bodyPr>
            <a:noAutofit/>
          </a:bodyPr>
          <a:lstStyle/>
          <a:p>
            <a:pPr marR="0" lvl="0" rtl="0"/>
            <a:r>
              <a:rPr lang="en-US" sz="4000" b="0" i="0" u="none" strike="noStrike" baseline="0" dirty="0" smtClean="0">
                <a:latin typeface="Comic Sans MS"/>
              </a:rPr>
              <a:t>Ax + By </a:t>
            </a:r>
            <a:r>
              <a:rPr lang="en-US" sz="4000" b="0" i="0" u="none" strike="noStrike" baseline="0" dirty="0" smtClean="0">
                <a:latin typeface="Cambria Math"/>
              </a:rPr>
              <a:t>&lt;</a:t>
            </a:r>
            <a:r>
              <a:rPr lang="en-US" sz="4000" b="0" i="0" u="none" strike="noStrike" baseline="0" dirty="0" smtClean="0">
                <a:latin typeface="Comic Sans MS"/>
              </a:rPr>
              <a:t> C		</a:t>
            </a:r>
          </a:p>
          <a:p>
            <a:pPr marR="0" lvl="0" rtl="0"/>
            <a:r>
              <a:rPr lang="en-US" sz="4000" b="0" i="0" u="none" strike="noStrike" baseline="0" dirty="0" smtClean="0">
                <a:latin typeface="Comic Sans MS"/>
              </a:rPr>
              <a:t>Ax + By </a:t>
            </a:r>
            <a:r>
              <a:rPr lang="en-US" sz="4000" b="0" i="0" u="none" strike="noStrike" baseline="0" dirty="0" smtClean="0">
                <a:latin typeface="Cambria Math"/>
              </a:rPr>
              <a:t>≤</a:t>
            </a:r>
            <a:r>
              <a:rPr lang="en-US" sz="4000" b="0" i="0" u="none" strike="noStrike" baseline="0" dirty="0" smtClean="0">
                <a:latin typeface="Comic Sans MS"/>
              </a:rPr>
              <a:t> C		</a:t>
            </a:r>
          </a:p>
          <a:p>
            <a:pPr marR="0" lvl="0" rtl="0"/>
            <a:r>
              <a:rPr lang="en-US" sz="4000" b="0" i="0" u="none" strike="noStrike" baseline="0" dirty="0" smtClean="0">
                <a:latin typeface="Comic Sans MS"/>
              </a:rPr>
              <a:t>Ax + By </a:t>
            </a:r>
            <a:r>
              <a:rPr lang="en-US" sz="4000" b="0" i="0" u="none" strike="noStrike" baseline="0" dirty="0" smtClean="0">
                <a:latin typeface="Cambria Math"/>
              </a:rPr>
              <a:t>&gt; </a:t>
            </a:r>
            <a:r>
              <a:rPr lang="en-US" sz="4000" b="0" i="0" u="none" strike="noStrike" baseline="0" dirty="0" smtClean="0">
                <a:latin typeface="Comic Sans MS"/>
              </a:rPr>
              <a:t>C  	</a:t>
            </a:r>
          </a:p>
          <a:p>
            <a:pPr marR="0" lvl="0" rtl="0"/>
            <a:r>
              <a:rPr lang="en-US" sz="4000" b="0" i="0" u="none" strike="noStrike" baseline="0" dirty="0" smtClean="0">
                <a:latin typeface="Comic Sans MS"/>
              </a:rPr>
              <a:t>Ax + By </a:t>
            </a:r>
            <a:r>
              <a:rPr lang="en-US" sz="4000" b="0" i="0" u="none" strike="noStrike" baseline="0" dirty="0" smtClean="0">
                <a:latin typeface="Cambria Math"/>
              </a:rPr>
              <a:t>≥</a:t>
            </a:r>
            <a:r>
              <a:rPr lang="en-US" sz="4000" b="0" i="0" u="none" strike="noStrike" baseline="0" dirty="0" smtClean="0">
                <a:latin typeface="Comic Sans MS"/>
              </a:rPr>
              <a:t> C    </a:t>
            </a:r>
          </a:p>
          <a:p>
            <a:pPr marR="0" lvl="0" rtl="0"/>
            <a:endParaRPr lang="en-US" sz="4000" b="0" i="0" u="none" strike="noStrike" baseline="0" dirty="0" smtClean="0">
              <a:latin typeface="Comic Sans M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2900" y="1524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Comic Sans MS"/>
              </a:rPr>
              <a:t>VOCABULARY</a:t>
            </a:r>
            <a:endParaRPr lang="en-US" b="1" dirty="0"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6242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90" y="777664"/>
            <a:ext cx="6515100" cy="2148416"/>
          </a:xfrm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R="0" algn="l" rtl="0"/>
            <a:r>
              <a:rPr lang="en-US" sz="3200" b="0" i="0" u="none" strike="noStrike" baseline="0" dirty="0" smtClean="0">
                <a:latin typeface="Comic Sans MS"/>
              </a:rPr>
              <a:t>An order pair (x, y) is a </a:t>
            </a:r>
            <a:r>
              <a:rPr lang="en-US" sz="3200" b="1" i="0" u="none" strike="noStrike" baseline="0" dirty="0" smtClean="0">
                <a:latin typeface="Comic Sans MS"/>
              </a:rPr>
              <a:t>solution</a:t>
            </a:r>
            <a:r>
              <a:rPr lang="en-US" sz="3200" b="0" i="0" u="none" strike="noStrike" baseline="0" dirty="0" smtClean="0">
                <a:latin typeface="Comic Sans MS"/>
              </a:rPr>
              <a:t> of a linear </a:t>
            </a:r>
            <a:r>
              <a:rPr lang="en-US" sz="3200" b="0" i="0" u="none" strike="noStrike" baseline="0" dirty="0" smtClean="0">
                <a:latin typeface="Comic Sans MS"/>
              </a:rPr>
              <a:t>inequality </a:t>
            </a:r>
            <a:r>
              <a:rPr lang="en-US" sz="3200" b="0" i="0" u="none" strike="noStrike" baseline="0" dirty="0" smtClean="0">
                <a:latin typeface="Comic Sans MS"/>
              </a:rPr>
              <a:t>when substituted it is a true statement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7340" y="20744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Comic Sans MS"/>
              </a:rPr>
              <a:t>VOCABULARY</a:t>
            </a:r>
            <a:endParaRPr lang="en-US" b="1" dirty="0">
              <a:latin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305" y="2956560"/>
            <a:ext cx="6478270" cy="2062103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The </a:t>
            </a:r>
            <a:r>
              <a:rPr lang="en-US" sz="3200" b="1" i="0" u="sng" strike="noStrike" baseline="0" dirty="0" smtClean="0">
                <a:latin typeface="Comic Sans MS"/>
              </a:rPr>
              <a:t>graph </a:t>
            </a:r>
            <a:r>
              <a:rPr lang="en-US" sz="3200" b="0" i="0" u="none" strike="noStrike" baseline="0" dirty="0" smtClean="0">
                <a:latin typeface="Comic Sans MS"/>
              </a:rPr>
              <a:t>of the linear inequality in two variables is the graph </a:t>
            </a:r>
            <a:r>
              <a:rPr lang="en-US" sz="3200" b="0" i="0" u="none" strike="noStrike" baseline="0" dirty="0" smtClean="0">
                <a:latin typeface="Comic Sans MS"/>
              </a:rPr>
              <a:t>of all </a:t>
            </a:r>
            <a:r>
              <a:rPr lang="en-US" sz="3200" b="0" i="0" u="none" strike="noStrike" baseline="0" dirty="0" smtClean="0">
                <a:latin typeface="Comic Sans MS"/>
              </a:rPr>
              <a:t>solutions of the inequality.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174625" y="5018663"/>
            <a:ext cx="6457950" cy="4031873"/>
          </a:xfrm>
          <a:prstGeom prst="rect">
            <a:avLst/>
          </a:prstGeom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The boundary line of the inequality divided the coordinate plane into two </a:t>
            </a:r>
            <a:r>
              <a:rPr lang="en-US" sz="3200" b="1" i="0" u="sng" strike="noStrike" baseline="0" dirty="0" smtClean="0">
                <a:latin typeface="Comic Sans MS"/>
              </a:rPr>
              <a:t>half-planes</a:t>
            </a:r>
            <a:r>
              <a:rPr lang="en-US" sz="3200" b="0" i="0" u="none" strike="noStrike" baseline="0" dirty="0" smtClean="0">
                <a:latin typeface="Comic Sans MS"/>
              </a:rPr>
              <a:t>:  a </a:t>
            </a:r>
            <a:r>
              <a:rPr lang="en-US" sz="3200" b="1" i="0" u="none" strike="noStrike" baseline="0" dirty="0" smtClean="0">
                <a:latin typeface="Comic Sans MS"/>
              </a:rPr>
              <a:t>shaded region</a:t>
            </a:r>
            <a:r>
              <a:rPr lang="en-US" sz="3200" b="0" i="0" u="none" strike="noStrike" baseline="0" dirty="0" smtClean="0">
                <a:latin typeface="Comic Sans MS"/>
              </a:rPr>
              <a:t> which contains the points that </a:t>
            </a:r>
            <a:r>
              <a:rPr lang="en-US" sz="3200" b="1" i="0" u="sng" strike="noStrike" baseline="0" dirty="0" smtClean="0">
                <a:latin typeface="Comic Sans MS"/>
              </a:rPr>
              <a:t>are solutions</a:t>
            </a:r>
            <a:r>
              <a:rPr lang="en-US" sz="3200" b="0" i="0" u="none" strike="noStrike" baseline="0" dirty="0" smtClean="0">
                <a:latin typeface="Comic Sans MS"/>
              </a:rPr>
              <a:t> of the inequality and an </a:t>
            </a:r>
            <a:r>
              <a:rPr lang="en-US" sz="3200" b="1" i="0" u="none" strike="noStrike" baseline="0" dirty="0" err="1" smtClean="0">
                <a:latin typeface="Comic Sans MS"/>
              </a:rPr>
              <a:t>unshaded</a:t>
            </a:r>
            <a:r>
              <a:rPr lang="en-US" sz="3200" b="1" i="0" u="none" strike="noStrike" baseline="0" dirty="0" smtClean="0">
                <a:latin typeface="Comic Sans MS"/>
              </a:rPr>
              <a:t> </a:t>
            </a:r>
            <a:r>
              <a:rPr lang="en-US" sz="3200" b="0" i="0" u="none" strike="noStrike" baseline="0" dirty="0" smtClean="0">
                <a:latin typeface="Comic Sans MS"/>
              </a:rPr>
              <a:t>region which contains the points that are </a:t>
            </a:r>
            <a:r>
              <a:rPr lang="en-US" sz="3200" b="1" i="0" u="sng" strike="noStrike" baseline="0" dirty="0" smtClean="0">
                <a:latin typeface="Comic Sans MS"/>
              </a:rPr>
              <a:t>not solutions</a:t>
            </a:r>
            <a:r>
              <a:rPr lang="en-US" sz="3200" b="0" i="0" u="none" strike="noStrike" baseline="0" dirty="0" smtClean="0">
                <a:latin typeface="Comic Sans MS"/>
              </a:rPr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202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Graph Linear Inequalities with One Variable</a:t>
            </a:r>
          </a:p>
        </p:txBody>
      </p:sp>
      <p:pic>
        <p:nvPicPr>
          <p:cNvPr id="4" name="Picture 3" descr="graph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291431" y="2578386"/>
            <a:ext cx="3190875" cy="2734310"/>
          </a:xfrm>
          <a:prstGeom prst="rect">
            <a:avLst/>
          </a:prstGeom>
        </p:spPr>
      </p:pic>
      <p:pic>
        <p:nvPicPr>
          <p:cNvPr id="5" name="Picture 4" descr="graph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3548995" y="2578386"/>
            <a:ext cx="2819400" cy="2734310"/>
          </a:xfrm>
          <a:prstGeom prst="rect">
            <a:avLst/>
          </a:prstGeom>
        </p:spPr>
      </p:pic>
      <p:pic>
        <p:nvPicPr>
          <p:cNvPr id="6" name="Picture 5" descr="graph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238759" y="6172200"/>
            <a:ext cx="3180715" cy="2667000"/>
          </a:xfrm>
          <a:prstGeom prst="rect">
            <a:avLst/>
          </a:prstGeom>
        </p:spPr>
      </p:pic>
      <p:pic>
        <p:nvPicPr>
          <p:cNvPr id="7" name="Picture 6" descr="graph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3606800" y="6172200"/>
            <a:ext cx="2794000" cy="2667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20267" y="1917412"/>
            <a:ext cx="1116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y </a:t>
            </a:r>
            <a:r>
              <a:rPr lang="en-US" sz="3200" dirty="0">
                <a:sym typeface="Symbol"/>
              </a:rPr>
              <a:t></a:t>
            </a:r>
            <a:r>
              <a:rPr lang="en-US" sz="3200" dirty="0"/>
              <a:t> -3</a:t>
            </a:r>
          </a:p>
        </p:txBody>
      </p:sp>
      <p:sp>
        <p:nvSpPr>
          <p:cNvPr id="9" name="Rectangle 8"/>
          <p:cNvSpPr/>
          <p:nvPr/>
        </p:nvSpPr>
        <p:spPr>
          <a:xfrm>
            <a:off x="3962400" y="1993611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x </a:t>
            </a:r>
            <a:r>
              <a:rPr lang="en-US" sz="3200" dirty="0">
                <a:sym typeface="Symbol"/>
              </a:rPr>
              <a:t></a:t>
            </a:r>
            <a:r>
              <a:rPr lang="en-US" sz="3200" dirty="0"/>
              <a:t> 2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30050" y="5367665"/>
            <a:ext cx="1116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y </a:t>
            </a:r>
            <a:r>
              <a:rPr lang="en-US" sz="3200" dirty="0">
                <a:sym typeface="Symbol"/>
              </a:rPr>
              <a:t></a:t>
            </a:r>
            <a:r>
              <a:rPr lang="en-US" sz="3200" dirty="0"/>
              <a:t> -2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75734" y="5436721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x </a:t>
            </a:r>
            <a:r>
              <a:rPr lang="en-US" sz="3200" dirty="0">
                <a:sym typeface="Symbol"/>
              </a:rPr>
              <a:t></a:t>
            </a:r>
            <a:r>
              <a:rPr lang="en-US" sz="32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71849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Checking Solutions of Inequalities with Two Variables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2933700" cy="7619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Turn to page 108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1400" y="2057987"/>
            <a:ext cx="1584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2x+3y</a:t>
            </a:r>
            <a:r>
              <a:rPr lang="en-US" sz="3200" u="sng" dirty="0" smtClean="0"/>
              <a:t>&gt;</a:t>
            </a:r>
            <a:r>
              <a:rPr lang="en-US" sz="3200" dirty="0"/>
              <a:t>5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17426"/>
              </p:ext>
            </p:extLst>
          </p:nvPr>
        </p:nvGraphicFramePr>
        <p:xfrm>
          <a:off x="685799" y="3048000"/>
          <a:ext cx="5867401" cy="3383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2575"/>
                <a:gridCol w="1872575"/>
                <a:gridCol w="212225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Ordered</a:t>
                      </a:r>
                      <a:r>
                        <a:rPr lang="en-US" sz="3200" baseline="0" dirty="0" smtClean="0"/>
                        <a:t> pair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Substitute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Conclusion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(0, 1)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0+3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(4, 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8-3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(2, 1)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4+3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(0, 0)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0+0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xt Placeholder 2"/>
          <p:cNvSpPr txBox="1">
            <a:spLocks/>
          </p:cNvSpPr>
          <p:nvPr/>
        </p:nvSpPr>
        <p:spPr>
          <a:xfrm>
            <a:off x="477012" y="6934200"/>
            <a:ext cx="607618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With your partner, complete the Developing Concepts activity. Each of you will turn in a 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60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159756"/>
              </p:ext>
            </p:extLst>
          </p:nvPr>
        </p:nvGraphicFramePr>
        <p:xfrm>
          <a:off x="-63815" y="3886200"/>
          <a:ext cx="2118014" cy="1737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9007"/>
                <a:gridCol w="10590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y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2.66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2.5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Graph Linear Inequalities with Two Variables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2933700" cy="7619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Turn to page 108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1400" y="2057987"/>
            <a:ext cx="1584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2x+3y</a:t>
            </a:r>
            <a:r>
              <a:rPr lang="en-US" sz="3200" u="sng" dirty="0" smtClean="0"/>
              <a:t>&gt;</a:t>
            </a:r>
            <a:r>
              <a:rPr lang="en-US" sz="3200" dirty="0"/>
              <a:t>5</a:t>
            </a:r>
          </a:p>
        </p:txBody>
      </p:sp>
      <p:sp>
        <p:nvSpPr>
          <p:cNvPr id="6" name="Oval 5"/>
          <p:cNvSpPr/>
          <p:nvPr/>
        </p:nvSpPr>
        <p:spPr>
          <a:xfrm>
            <a:off x="649957" y="4648200"/>
            <a:ext cx="2286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0" t="27082" r="29687" b="18182"/>
          <a:stretch/>
        </p:blipFill>
        <p:spPr bwMode="auto">
          <a:xfrm>
            <a:off x="1676400" y="2895598"/>
            <a:ext cx="4977245" cy="496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92312" y="2895598"/>
            <a:ext cx="1584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2x+3y</a:t>
            </a:r>
            <a:r>
              <a:rPr lang="en-US" sz="3200" dirty="0"/>
              <a:t>=</a:t>
            </a:r>
            <a:r>
              <a:rPr lang="en-US" sz="3200" dirty="0" smtClean="0"/>
              <a:t>5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1152028" y="5321939"/>
            <a:ext cx="228600" cy="152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050722" y="4038600"/>
            <a:ext cx="2286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18181" y="5303724"/>
            <a:ext cx="228600" cy="152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200400" y="3048000"/>
            <a:ext cx="3453245" cy="3733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 Placeholder 2"/>
          <p:cNvSpPr txBox="1">
            <a:spLocks/>
          </p:cNvSpPr>
          <p:nvPr/>
        </p:nvSpPr>
        <p:spPr>
          <a:xfrm>
            <a:off x="-45836" y="6019801"/>
            <a:ext cx="1722236" cy="76199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Now check a point</a:t>
            </a:r>
            <a:endParaRPr lang="en-US" dirty="0"/>
          </a:p>
        </p:txBody>
      </p:sp>
      <p:sp>
        <p:nvSpPr>
          <p:cNvPr id="16" name="Right Triangle 15"/>
          <p:cNvSpPr/>
          <p:nvPr/>
        </p:nvSpPr>
        <p:spPr>
          <a:xfrm rot="10800000">
            <a:off x="3311082" y="3048000"/>
            <a:ext cx="3342563" cy="3712111"/>
          </a:xfrm>
          <a:prstGeom prst="rtTriangle">
            <a:avLst/>
          </a:prstGeom>
          <a:solidFill>
            <a:srgbClr val="0000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8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0" grpId="0" animBg="1"/>
      <p:bldP spid="11" grpId="0" animBg="1"/>
      <p:bldP spid="12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133600"/>
            <a:ext cx="3086100" cy="609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HW: 2.6#15-42x3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85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222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Chapter 2</vt:lpstr>
      <vt:lpstr>A linear inequality in two variables is an inequality that can be written in one of the following forms:</vt:lpstr>
      <vt:lpstr>An order pair (x, y) is a solution of a linear inequality when substituted it is a true statement</vt:lpstr>
      <vt:lpstr>Graph Linear Inequalities with One Variable</vt:lpstr>
      <vt:lpstr>Checking Solutions of Inequalities with Two Variables</vt:lpstr>
      <vt:lpstr>Graph Linear Inequalities with Two Variables</vt:lpstr>
      <vt:lpstr>PowerPoint Presentation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Raja, Sheila</cp:lastModifiedBy>
  <cp:revision>6</cp:revision>
  <dcterms:created xsi:type="dcterms:W3CDTF">2011-10-11T12:43:09Z</dcterms:created>
  <dcterms:modified xsi:type="dcterms:W3CDTF">2011-10-12T12:34:45Z</dcterms:modified>
</cp:coreProperties>
</file>